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681075" cy="18002250"/>
  <p:notesSz cx="6858000" cy="9144000"/>
  <p:defaultTextStyle>
    <a:defPPr>
      <a:defRPr lang="th-TH"/>
    </a:defPPr>
    <a:lvl1pPr marL="0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905210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1810421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2715631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3620841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4526051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5431262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6336472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7241682" algn="l" defTabSz="181042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0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2190" y="24"/>
      </p:cViewPr>
      <p:guideLst>
        <p:guide orient="horz" pos="5670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081" y="5592369"/>
            <a:ext cx="11628914" cy="38588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2161" y="10201275"/>
            <a:ext cx="9576753" cy="460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05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10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20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26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31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33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241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164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135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79" y="720928"/>
            <a:ext cx="3078242" cy="153602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054" y="720928"/>
            <a:ext cx="9006708" cy="153602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175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55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711" y="11568113"/>
            <a:ext cx="11628914" cy="3575447"/>
          </a:xfrm>
        </p:spPr>
        <p:txBody>
          <a:bodyPr anchor="t"/>
          <a:lstStyle>
            <a:lvl1pPr algn="l">
              <a:defRPr sz="79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711" y="7630124"/>
            <a:ext cx="11628914" cy="3937990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0521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1042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1563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2084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2605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3126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33647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24168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52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054" y="4200528"/>
            <a:ext cx="6042475" cy="11880652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4546" y="4200528"/>
            <a:ext cx="6042475" cy="11880652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263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55" y="4029671"/>
            <a:ext cx="6044851" cy="167937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55" y="5709046"/>
            <a:ext cx="6044851" cy="10372131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9797" y="4029671"/>
            <a:ext cx="6047225" cy="167937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9797" y="5709046"/>
            <a:ext cx="6047225" cy="10372131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964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270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010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55" y="716757"/>
            <a:ext cx="4500980" cy="3050381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920" y="716758"/>
            <a:ext cx="7648102" cy="15364422"/>
          </a:xfrm>
        </p:spPr>
        <p:txBody>
          <a:bodyPr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055" y="3767139"/>
            <a:ext cx="4500980" cy="12314041"/>
          </a:xfrm>
        </p:spPr>
        <p:txBody>
          <a:bodyPr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80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586" y="12601576"/>
            <a:ext cx="8208645" cy="1487688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1586" y="1608534"/>
            <a:ext cx="8208645" cy="10801350"/>
          </a:xfrm>
        </p:spPr>
        <p:txBody>
          <a:bodyPr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1586" y="14089264"/>
            <a:ext cx="8208645" cy="2112762"/>
          </a:xfrm>
        </p:spPr>
        <p:txBody>
          <a:bodyPr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651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54" y="720925"/>
            <a:ext cx="12312968" cy="3000375"/>
          </a:xfrm>
          <a:prstGeom prst="rect">
            <a:avLst/>
          </a:prstGeom>
        </p:spPr>
        <p:txBody>
          <a:bodyPr vert="horz" lIns="181042" tIns="90521" rIns="181042" bIns="9052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54" y="4200528"/>
            <a:ext cx="12312968" cy="11880652"/>
          </a:xfrm>
          <a:prstGeom prst="rect">
            <a:avLst/>
          </a:prstGeom>
        </p:spPr>
        <p:txBody>
          <a:bodyPr vert="horz" lIns="181042" tIns="90521" rIns="181042" bIns="905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4054" y="16685421"/>
            <a:ext cx="3192251" cy="958452"/>
          </a:xfrm>
          <a:prstGeom prst="rect">
            <a:avLst/>
          </a:prstGeom>
        </p:spPr>
        <p:txBody>
          <a:bodyPr vert="horz" lIns="181042" tIns="90521" rIns="181042" bIns="90521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AD54-58C3-405D-A649-3CEA99D6449D}" type="datetimeFigureOut">
              <a:rPr lang="th-TH" smtClean="0"/>
              <a:t>15/03/63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4368" y="16685421"/>
            <a:ext cx="4332340" cy="958452"/>
          </a:xfrm>
          <a:prstGeom prst="rect">
            <a:avLst/>
          </a:prstGeom>
        </p:spPr>
        <p:txBody>
          <a:bodyPr vert="horz" lIns="181042" tIns="90521" rIns="181042" bIns="90521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04770" y="16685421"/>
            <a:ext cx="3192251" cy="958452"/>
          </a:xfrm>
          <a:prstGeom prst="rect">
            <a:avLst/>
          </a:prstGeom>
        </p:spPr>
        <p:txBody>
          <a:bodyPr vert="horz" lIns="181042" tIns="90521" rIns="181042" bIns="90521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E96F0-6D32-4074-AD51-36AC5DD7C2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216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10421" rtl="0" eaLnBrk="1" latinLnBrk="0" hangingPunct="1">
        <a:spcBef>
          <a:spcPct val="0"/>
        </a:spcBef>
        <a:buNone/>
        <a:defRPr sz="8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8908" indent="-678908" algn="l" defTabSz="1810421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967" indent="-565756" algn="l" defTabSz="1810421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263026" indent="-452605" algn="l" defTabSz="181042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168236" indent="-452605" algn="l" defTabSz="1810421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73446" indent="-452605" algn="l" defTabSz="1810421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978657" indent="-452605" algn="l" defTabSz="1810421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883867" indent="-452605" algn="l" defTabSz="1810421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789077" indent="-452605" algn="l" defTabSz="1810421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694287" indent="-452605" algn="l" defTabSz="1810421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181042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125"/>
            <a:ext cx="13681074" cy="18002125"/>
          </a:xfrm>
          <a:prstGeom prst="rect">
            <a:avLst/>
          </a:prstGeom>
          <a:solidFill>
            <a:schemeClr val="accent1">
              <a:lumMod val="60000"/>
              <a:lumOff val="4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ounded Rectangle 15"/>
          <p:cNvSpPr/>
          <p:nvPr/>
        </p:nvSpPr>
        <p:spPr>
          <a:xfrm>
            <a:off x="6934325" y="2595448"/>
            <a:ext cx="6458939" cy="15118645"/>
          </a:xfrm>
          <a:prstGeom prst="roundRect">
            <a:avLst>
              <a:gd name="adj" fmla="val 957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ounded Rectangle 14"/>
          <p:cNvSpPr/>
          <p:nvPr/>
        </p:nvSpPr>
        <p:spPr>
          <a:xfrm>
            <a:off x="261792" y="2592414"/>
            <a:ext cx="6492388" cy="15121680"/>
          </a:xfrm>
          <a:prstGeom prst="roundRect">
            <a:avLst>
              <a:gd name="adj" fmla="val 957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 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-1" y="0"/>
            <a:ext cx="13681075" cy="2406593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539837" y="187693"/>
            <a:ext cx="12601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ระดับทักษะทางการเงินกับการก่อหนี้ของกลุ่มวัยเริ่มทำงาน  กรณีศึกษา พนักงานสถาบันการเงิ</a:t>
            </a:r>
            <a:r>
              <a:rPr lang="th-TH" sz="2800" dirty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น</a:t>
            </a:r>
            <a:endParaRPr lang="en-GB" sz="2800" dirty="0" smtClean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  <a:p>
            <a:pPr algn="ctr"/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F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inancial Literacy</a:t>
            </a:r>
            <a:r>
              <a:rPr lang="th-TH" sz="2400" dirty="0">
                <a:solidFill>
                  <a:schemeClr val="bg1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with</a:t>
            </a:r>
            <a:r>
              <a:rPr lang="th-TH" sz="2400" dirty="0">
                <a:solidFill>
                  <a:schemeClr val="bg1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D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ebt Creation of Working Age Case Study of Employees for</a:t>
            </a:r>
            <a:r>
              <a:rPr lang="en-GB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F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inancial Institution</a:t>
            </a:r>
            <a:endParaRPr lang="en-US" sz="2400" dirty="0">
              <a:solidFill>
                <a:schemeClr val="bg1"/>
              </a:solidFill>
              <a:latin typeface="RSU" panose="02000506040000020003" pitchFamily="2" charset="-34"/>
              <a:ea typeface="Calibri"/>
              <a:cs typeface="RSU" panose="02000506040000020003" pitchFamily="2" charset="-34"/>
            </a:endParaRPr>
          </a:p>
        </p:txBody>
      </p:sp>
      <p:pic>
        <p:nvPicPr>
          <p:cNvPr id="20" name="Picture 19" descr="C:\Users\asus\Desktop\New folder\Logo_NID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93" y="1162706"/>
            <a:ext cx="2222569" cy="114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7272585" y="1309043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นาย เอกพันธ์  บุญธรรม</a:t>
            </a:r>
            <a:endParaRPr lang="th-TH" sz="1600" dirty="0" smtClean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  <a:p>
            <a:pPr algn="r"/>
            <a:r>
              <a:rPr lang="th-TH" sz="1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คณะ</a:t>
            </a:r>
            <a:r>
              <a:rPr lang="th-TH" sz="1800" dirty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พัฒนาการเศรษฐกิจ </a:t>
            </a:r>
            <a:r>
              <a:rPr lang="th-TH" sz="1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หลักสูตรเศรษฐศาสตร์การเงิน </a:t>
            </a:r>
          </a:p>
          <a:p>
            <a:pPr algn="r"/>
            <a:r>
              <a:rPr lang="en-US" sz="1800" dirty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E-mail : eakapan36@hotmail.com</a:t>
            </a:r>
            <a:endParaRPr lang="th-TH" sz="2000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1825" y="3672533"/>
            <a:ext cx="6120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สภาวะปัจจุบันคน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ไทยเป็นหนี้เร็วขึ้นและมีแนวโน้มที่จะไม่สามารถชำระหนี้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ได้ตรงเวลา  สะท้อน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ให้เห็นจุดอ่อนในการขาดทักษะบริหารจัด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การเงิน   อีกทั้ง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ระดับ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หนี้ และ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อัตราการเติบโตของหนี้ครัวเรือนโดยรวมของไทยสูงเป็นอันดับ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ต้นๆของ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เอเชีย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เห็น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ได้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ว่าใน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ปัจจุบันคนไทยมักจะมีการก่อหนี้ที่ค่อนข้างจะเร็ว  การก่อหนี้ค่อนข้างจะ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นาน และ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จำนวนหนี้ก็เป็นจำนวนที่ก้อนโต้มาก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ขึ้น  ในขณะ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ที่พนักงานสถาบันการเงินก็มีความคุ้นเคยกับการขอสินเชื่อต่างๆ เช่น การขอสินเชื่อบ้าน สินเชื่อรถ สินเชื่อส่วนบุคล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สินเชื่อ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บัตรเครดิต 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เป็นต้น  ซึ่งถ้าหากมีวินัยในการเก็บออมหรือใช้จ่าย  มีความรู้ความเข้าใจทางการเงิน  ก็สามารถที่จะบริหาร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เงินก้อน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นั้นได้อย่างมีประสิทธิภาพ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</a:p>
          <a:p>
            <a:pPr algn="thaiDist"/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 จาก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การทบทวนวรรณกรรมจะเห็นได้ว่าทักษะทางการเงินนั้นมี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ความสำคัญต่อ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การเป็นหนี้ และงานวิจัยส่วนใหญ่จะเห็นได้ว่าศึกษาภาพรวมของหนี้ครัวเรือน ไม่ได้มีการเจาะจงเฉพาะ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กลุ่ม  ดังนั้น 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ผู้วิจัยจึงศึกษาการวัดระดับทักษะทางการเงินกับการเป็นหนี้ โดยจะศึกษากลุ่มวัยเริ่มทำงาน พนักงานสถาบันการเงิน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1205" y="11183772"/>
            <a:ext cx="6131076" cy="570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(1)</a:t>
            </a:r>
            <a:r>
              <a:rPr lang="th-TH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 การวิเคราะห์ข้อมูลเชิงพรรณนา (</a:t>
            </a:r>
            <a:r>
              <a:rPr lang="en-US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Descriptive Statistics) </a:t>
            </a:r>
            <a:r>
              <a:rPr lang="th-TH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</a:p>
          <a:p>
            <a:pPr algn="just"/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ข้อมูลปฐมภูมิที่ได้จากการสำรวจ  เพื่อให้ทราบความแตกต่างของทักษะทางการเงิน  ในรูปแบบของ ค่าร้อยละ (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Percentage)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ค่าเฉลี่ย (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Mean)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ค่าส่วนเบี่ยงเบนมาตรฐาน (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Standard Deviation : SD)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เพื่อที่จะได้ระบุถึงระดับทักษะทางการเงินกับการก่อหนี้ของกลุ่มวัยเริ่มทำงาน</a:t>
            </a:r>
          </a:p>
          <a:p>
            <a:r>
              <a:rPr lang="en-US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(2)</a:t>
            </a:r>
            <a:r>
              <a:rPr lang="th-TH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 การวิเคราะห์ข้อมูลเชิงอนุมาน (</a:t>
            </a:r>
            <a:r>
              <a:rPr lang="en-US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Inferential Statistics)  </a:t>
            </a:r>
            <a:r>
              <a:rPr lang="th-TH" sz="1800" b="1" dirty="0">
                <a:latin typeface="RSU" panose="02000506040000020003" pitchFamily="2" charset="-34"/>
                <a:cs typeface="RSU" panose="02000506040000020003" pitchFamily="2" charset="-34"/>
              </a:rPr>
              <a:t>  </a:t>
            </a:r>
            <a:r>
              <a:rPr lang="th-TH" sz="1800" b="1" dirty="0" smtClean="0">
                <a:latin typeface="RSU" panose="02000506040000020003" pitchFamily="2" charset="-34"/>
                <a:cs typeface="RSU" panose="02000506040000020003" pitchFamily="2" charset="-34"/>
              </a:rPr>
              <a:t>                 </a:t>
            </a:r>
          </a:p>
          <a:p>
            <a:pPr algn="just"/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พิจารณาการวิเคราะห์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Regression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ศึกษาความสัมพันธ์ของปัจเจกบุคคลและคะแนนทักษะทางการเงิน ด้วยการวิเคราะห์สมการถดถอย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(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Regression Analysis)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ด้วยวิธีกำลังสองน้อยสุด (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Ordinary Least Square: OLS)  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ในขณะที่แบบจำลอง  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Probit Model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จะใช้ในการศึกษาถึงบทบาทของปัจจัยต่างๆว่ามีผลต่อความน่าจะเป็นของการก่อหนี้อย่างไร </a:t>
            </a:r>
          </a:p>
          <a:p>
            <a:pPr algn="thaiDist">
              <a:spcAft>
                <a:spcPts val="0"/>
              </a:spcAft>
            </a:pPr>
            <a:r>
              <a:rPr lang="th-TH" sz="1800" b="1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แบบจำลอง </a:t>
            </a:r>
            <a:r>
              <a:rPr lang="en-GB" sz="1800" b="1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Probit  Model</a:t>
            </a:r>
            <a:r>
              <a:rPr lang="th-TH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		</a:t>
            </a:r>
            <a:endParaRPr lang="en-US" sz="1800" dirty="0" smtClean="0">
              <a:solidFill>
                <a:srgbClr val="000000"/>
              </a:solidFill>
              <a:latin typeface="RSU" panose="02000506040000020003" pitchFamily="2" charset="-34"/>
              <a:ea typeface="Calibri"/>
              <a:cs typeface="RSU" panose="02000506040000020003" pitchFamily="2" charset="-34"/>
            </a:endParaRPr>
          </a:p>
          <a:p>
            <a:pPr algn="thaiDist">
              <a:spcAft>
                <a:spcPts val="0"/>
              </a:spcAft>
            </a:pPr>
            <a:r>
              <a:rPr lang="en-GB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Debt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= 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β</a:t>
            </a:r>
            <a:r>
              <a:rPr lang="en-US" sz="1800" baseline="-250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0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β</a:t>
            </a:r>
            <a:r>
              <a:rPr lang="en-US" sz="1800" baseline="-250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work type +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sex +β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3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residence +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4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status +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5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education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 β</a:t>
            </a:r>
            <a:r>
              <a:rPr lang="en-US" sz="1800" baseline="-250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6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experience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7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income +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8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other income + 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9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family +β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10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expens + 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11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total knowledge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+ β</a:t>
            </a:r>
            <a:r>
              <a:rPr lang="en-US" sz="1800" baseline="-250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12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total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att/</a:t>
            </a:r>
            <a:r>
              <a:rPr lang="en-US" sz="1800" dirty="0" err="1" smtClean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beh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 </a:t>
            </a:r>
            <a:r>
              <a:rPr lang="en-US" sz="1800" dirty="0" smtClean="0">
                <a:solidFill>
                  <a:srgbClr val="000000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e</a:t>
            </a:r>
          </a:p>
          <a:p>
            <a:pPr algn="thaiDist"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RSU" panose="02000506040000020003" pitchFamily="2" charset="-34"/>
              <a:ea typeface="Calibri"/>
              <a:cs typeface="RSU" panose="02000506040000020003" pitchFamily="2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800" b="1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แบบจำลอง </a:t>
            </a:r>
            <a:r>
              <a:rPr lang="en-US" sz="1800" b="1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Ordinary least square : OLS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	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                              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                 </a:t>
            </a:r>
            <a:r>
              <a:rPr lang="en-GB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Debt </a:t>
            </a:r>
            <a:r>
              <a:rPr lang="en-GB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Value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=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0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 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work type +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2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sex +β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3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residence +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4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status +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5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education +β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6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experience </a:t>
            </a:r>
            <a:r>
              <a:rPr lang="en-US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7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income +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8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other income + 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9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family +β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10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expens + 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11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total knowledge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+ β</a:t>
            </a:r>
            <a:r>
              <a:rPr lang="en-US" sz="1800" baseline="-250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12</a:t>
            </a:r>
            <a:r>
              <a:rPr lang="en-US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total att/</a:t>
            </a:r>
            <a:r>
              <a:rPr lang="en-US" sz="1800" dirty="0" err="1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beh</a:t>
            </a:r>
            <a:r>
              <a:rPr lang="en-US" sz="1800" dirty="0">
                <a:solidFill>
                  <a:srgbClr val="000000"/>
                </a:solidFill>
                <a:latin typeface="RSU" panose="02000506040000020003" pitchFamily="2" charset="-34"/>
                <a:ea typeface="Times New Roman"/>
                <a:cs typeface="RSU" panose="02000506040000020003" pitchFamily="2" charset="-34"/>
              </a:rPr>
              <a:t> </a:t>
            </a:r>
            <a:r>
              <a:rPr lang="en-US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+ e</a:t>
            </a:r>
            <a:endParaRPr lang="en-US" sz="1800" dirty="0">
              <a:latin typeface="RSU" panose="02000506040000020003" pitchFamily="2" charset="-34"/>
              <a:ea typeface="Calibri"/>
              <a:cs typeface="RSU" panose="02000506040000020003" pitchFamily="2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5842" y="899357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เพื่อศึกษาว่าปัจจัยใดมีผลต่อการเป็นหนี้  และกระตุ้นให้เกิดการเป็นหนี้</a:t>
            </a:r>
          </a:p>
          <a:p>
            <a:pPr marL="342900" indent="-342900">
              <a:buFontTx/>
              <a:buChar char="-"/>
            </a:pP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เพื่อศึกษาว่าปัยจัยใดส่งผลต่อมูลค่าหนี้สิน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56560" y="7523212"/>
            <a:ext cx="612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 จากการศึกษาผ่านแบบจำลอง</a:t>
            </a:r>
            <a:r>
              <a:rPr lang="en-US" sz="1800" dirty="0" smtClean="0">
                <a:latin typeface="RSU" panose="02000506040000020003" pitchFamily="2" charset="-34"/>
                <a:cs typeface="RSU" panose="02000506040000020003" pitchFamily="2" charset="-34"/>
              </a:rPr>
              <a:t>Probit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พบว่า ปัจจัยลักษณะส่วนบุคคลด้านประสบการณ์ทำงานมีความสัมพันธ์ในทิศทางเดียวกันกับการก่อหนี้  กล่าวคือ เมื่อประสบการณ์ทำงานมากขึ้นจะมีเงินเดือนที่เพิ่มสูงขึ้น  ค่าใช้จ่ายที่มากขึ้น มีผลต่อมูลค่าหนี้เพิ่มสูงขึ้น   ส่วนปัจจัยด้านประเภทของงานที่ทำ  พบว่า  มีความสัมพันธ์ในทิศทางเดียวกันกับการก่อหนี้สิน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กล่าวคือ กลุ่มตัวอย่างร้อยละ 49.6  เป็นกลุ่มพนักงานธนาคาร ซึ่งสามารถเข้าถึงบริการทางการเงินหรือการขอสินเชื่อได้ง่ายผ่านสวัสดิการต่างๆ และมีเครดิตในการขอสินเชื่อ เช่น สินเชื่อส่วนบุคคล  สินเชื่อรถ สินเชื่อบ้าน เป็นต้น</a:t>
            </a:r>
          </a:p>
          <a:p>
            <a:pPr algn="thaiDist"/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      ผลการวิเคราะห์ผ่าน </a:t>
            </a:r>
            <a:r>
              <a:rPr lang="th-TH" sz="1800" dirty="0">
                <a:solidFill>
                  <a:prstClr val="black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แบบจำลอง </a:t>
            </a:r>
            <a:r>
              <a:rPr lang="en-US" sz="1800" dirty="0">
                <a:solidFill>
                  <a:prstClr val="black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Ordinary least square </a:t>
            </a:r>
            <a:r>
              <a:rPr lang="th-TH" sz="1800" dirty="0" smtClean="0">
                <a:solidFill>
                  <a:prstClr val="black"/>
                </a:solidFill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พบว่า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ปัจจัย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ลักษณะส่วนบุคคลที่มีผลต่อมูลค่า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หนี้สิน 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ได้แก่ อายุ  ค่าใช้จ่าย  ประสบการณ์ทำงาน  จำนวนสมาชิกในครอบครัว   รายได้   รายได้เสริม  และความรู้ทางการเงิน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พบว่า พนักงาน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กลุ่มสถาบันการเงินที่มีอายุมากจะเริ่มมีมูลค่าหนี้ต่อเดือนที่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เริ่มลดลง ในขณะพนักงาน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กลุ่มสถาบันการเงินที่มีอายุน้อยจะเริ่มมีมูลค่าหนี้ที่เพิ่มสูงขึ้น 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 ส่วนปัจจัยด้านวาม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รู้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ทางการเงิน  พบว่า  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ระดับคะแนนความรู้ทางการเงินจะมีความสัมพันธ์กับมูลค่าหนี้ในทิศทางตรงกันข้าม กล่าวคือ ระดับคะแนนความรู้ทางการเงินที่เพิ่มสูงขึ้นจะทำให้มูลค่า</a:t>
            </a:r>
            <a:r>
              <a:rPr lang="th-TH" sz="1800" dirty="0" smtClean="0">
                <a:latin typeface="RSU" panose="02000506040000020003" pitchFamily="2" charset="-34"/>
                <a:cs typeface="RSU" panose="02000506040000020003" pitchFamily="2" charset="-34"/>
              </a:rPr>
              <a:t>หนี้ลดลง  </a:t>
            </a:r>
            <a:r>
              <a:rPr lang="th-TH" sz="1800" dirty="0">
                <a:latin typeface="RSU" panose="02000506040000020003" pitchFamily="2" charset="-34"/>
                <a:cs typeface="RSU" panose="02000506040000020003" pitchFamily="2" charset="-34"/>
              </a:rPr>
              <a:t>เมื่อมีความรู้ทางการเงินที่มากขึ้นจะทำให้การตัดสินใจใช้ผลิตภัณฑ์บริการทางการเงินจะมีการเปรียบเทียบผู้ให้บริการหรือคำนวณภาระค่าใช้จ่ายต่างๆ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125" b="96875" l="0" r="977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609" y="15553853"/>
            <a:ext cx="2232248" cy="22322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56560" y="13502783"/>
            <a:ext cx="612068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000" dirty="0">
                <a:ea typeface="Calibri"/>
              </a:rPr>
              <a:t> </a:t>
            </a:r>
            <a:r>
              <a:rPr lang="th-TH" sz="2000" dirty="0" smtClean="0">
                <a:ea typeface="Calibri"/>
              </a:rPr>
              <a:t>        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จาก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ผล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การศึกษา  พบว่า  พนักงาน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กลุ่มสถาบันการเงินเป็นหนี้กันมากขึ้น  เป็นหนี้เร็วขึ้น และเป็นหนี้นานขึ้น  เนื่องด้วยการเข้าถึงบริการการขอสินเชื่อ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ต่างๆทำ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ได้ง่าย  ดังนั้น หน่วยงานที่เกี่ยวข้องควรเพิ่มข้อจำกัดในการเข้าถึงสินเชื่อต่างๆ หรือ กำหนดเพดานหนี้ไม่ให้สูง   แต่ทั้งนี้ข้อมูลจากการตอบแบบสอบถามอาจมีความคลาดเคลื่อน เนื่องจาก คำถามในแบบสอบถามมีชั้นข้อมูลค่อนข้างเยอะ  เพราะผู้วิจัยคิดว่ารายละเอียดในแต่ละตัวแปรมีความสำคัญที่จะส่งผลต่อ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ตัวแปร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ตาม  จึงไม่อยากลดจำนวนชั้นของข้อมูล </a:t>
            </a:r>
            <a:r>
              <a:rPr lang="th-TH" sz="1800" dirty="0" smtClean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  ซึ่ง</a:t>
            </a:r>
            <a:r>
              <a:rPr lang="th-TH" sz="1800" dirty="0">
                <a:latin typeface="RSU" panose="02000506040000020003" pitchFamily="2" charset="-34"/>
                <a:ea typeface="Calibri"/>
                <a:cs typeface="RSU" panose="02000506040000020003" pitchFamily="2" charset="-34"/>
              </a:rPr>
              <a:t>อาจทำให้เกิดการตอบแบบสอบถามไม่ตั้งใจในการให้ข้อมูล</a:t>
            </a:r>
            <a:endParaRPr lang="th-TH" sz="1800" dirty="0"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128568" y="12601526"/>
            <a:ext cx="6048673" cy="864097"/>
            <a:chOff x="7128568" y="9289156"/>
            <a:chExt cx="6048673" cy="864097"/>
          </a:xfrm>
        </p:grpSpPr>
        <p:sp>
          <p:nvSpPr>
            <p:cNvPr id="37" name="Rectangle 36"/>
            <p:cNvSpPr/>
            <p:nvPr/>
          </p:nvSpPr>
          <p:spPr>
            <a:xfrm>
              <a:off x="7344592" y="9361163"/>
              <a:ext cx="5832649" cy="720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Oval 6"/>
            <p:cNvSpPr/>
            <p:nvPr/>
          </p:nvSpPr>
          <p:spPr>
            <a:xfrm>
              <a:off x="7128568" y="9289156"/>
              <a:ext cx="864097" cy="864097"/>
            </a:xfrm>
            <a:prstGeom prst="ellipse">
              <a:avLst/>
            </a:prstGeom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03832" y="10247668"/>
            <a:ext cx="6048673" cy="864097"/>
            <a:chOff x="7128568" y="9289156"/>
            <a:chExt cx="6048673" cy="864097"/>
          </a:xfrm>
        </p:grpSpPr>
        <p:sp>
          <p:nvSpPr>
            <p:cNvPr id="44" name="Rectangle 43"/>
            <p:cNvSpPr/>
            <p:nvPr/>
          </p:nvSpPr>
          <p:spPr>
            <a:xfrm>
              <a:off x="7344592" y="9361163"/>
              <a:ext cx="5832649" cy="720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5" name="Oval 44"/>
            <p:cNvSpPr/>
            <p:nvPr/>
          </p:nvSpPr>
          <p:spPr>
            <a:xfrm>
              <a:off x="7128568" y="9289156"/>
              <a:ext cx="864097" cy="864097"/>
            </a:xfrm>
            <a:prstGeom prst="ellipse">
              <a:avLst/>
            </a:prstGeom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03832" y="2736430"/>
            <a:ext cx="6048673" cy="864097"/>
            <a:chOff x="7128568" y="9289156"/>
            <a:chExt cx="6048673" cy="864097"/>
          </a:xfrm>
        </p:grpSpPr>
        <p:sp>
          <p:nvSpPr>
            <p:cNvPr id="47" name="Rectangle 46"/>
            <p:cNvSpPr/>
            <p:nvPr/>
          </p:nvSpPr>
          <p:spPr>
            <a:xfrm>
              <a:off x="7344592" y="9361163"/>
              <a:ext cx="5832649" cy="720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8" name="Oval 47"/>
            <p:cNvSpPr/>
            <p:nvPr/>
          </p:nvSpPr>
          <p:spPr>
            <a:xfrm>
              <a:off x="7128568" y="9289156"/>
              <a:ext cx="864097" cy="864097"/>
            </a:xfrm>
            <a:prstGeom prst="ellipse">
              <a:avLst/>
            </a:prstGeom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128568" y="2736429"/>
            <a:ext cx="6048673" cy="864097"/>
            <a:chOff x="7128568" y="9289156"/>
            <a:chExt cx="6048673" cy="864097"/>
          </a:xfrm>
        </p:grpSpPr>
        <p:sp>
          <p:nvSpPr>
            <p:cNvPr id="50" name="Rectangle 49"/>
            <p:cNvSpPr/>
            <p:nvPr/>
          </p:nvSpPr>
          <p:spPr>
            <a:xfrm>
              <a:off x="7344592" y="9361163"/>
              <a:ext cx="5832649" cy="720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1" name="Oval 50"/>
            <p:cNvSpPr/>
            <p:nvPr/>
          </p:nvSpPr>
          <p:spPr>
            <a:xfrm>
              <a:off x="7128568" y="9289156"/>
              <a:ext cx="864097" cy="864097"/>
            </a:xfrm>
            <a:prstGeom prst="ellipse">
              <a:avLst/>
            </a:prstGeom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03832" y="8097540"/>
            <a:ext cx="6048673" cy="864097"/>
            <a:chOff x="7128568" y="9289156"/>
            <a:chExt cx="6048673" cy="864097"/>
          </a:xfrm>
        </p:grpSpPr>
        <p:sp>
          <p:nvSpPr>
            <p:cNvPr id="53" name="Rectangle 52"/>
            <p:cNvSpPr/>
            <p:nvPr/>
          </p:nvSpPr>
          <p:spPr>
            <a:xfrm>
              <a:off x="7344592" y="9361163"/>
              <a:ext cx="5832649" cy="720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4" name="Oval 53"/>
            <p:cNvSpPr/>
            <p:nvPr/>
          </p:nvSpPr>
          <p:spPr>
            <a:xfrm>
              <a:off x="7128568" y="9289156"/>
              <a:ext cx="864097" cy="864097"/>
            </a:xfrm>
            <a:prstGeom prst="ellipse">
              <a:avLst/>
            </a:prstGeom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439938" y="8274773"/>
            <a:ext cx="2232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วัตถุประสงค์วิจัย</a:t>
            </a:r>
            <a:endParaRPr lang="th-TH" sz="2800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20286" y="2933289"/>
            <a:ext cx="2420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สรุปผลการศึกษา</a:t>
            </a:r>
            <a:endParaRPr lang="th-TH" sz="2800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04" b="93359" l="9961" r="89844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012" y="504181"/>
            <a:ext cx="3360373" cy="25202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430598" y="2933289"/>
            <a:ext cx="2673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ที่มาและความสำคัญ</a:t>
            </a:r>
            <a:endParaRPr lang="th-TH" sz="2800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7617" y="10390479"/>
            <a:ext cx="2820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ระเบียบวิธีการศึกษา</a:t>
            </a:r>
            <a:endParaRPr lang="th-TH" sz="2800" b="1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78484" y="12772426"/>
            <a:ext cx="1930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bg1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ข้อเสนอแนะ</a:t>
            </a:r>
            <a:endParaRPr lang="th-TH" sz="2800" b="1" dirty="0">
              <a:solidFill>
                <a:schemeClr val="bg1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32955" l="76923" r="98601">
                        <a14:foregroundMark x1="92308" y1="6250" x2="92308" y2="6250"/>
                        <a14:foregroundMark x1="85664" y1="13636" x2="85664" y2="13636"/>
                        <a14:foregroundMark x1="89510" y1="14205" x2="89510" y2="14205"/>
                        <a14:foregroundMark x1="86014" y1="15341" x2="86014" y2="15341"/>
                        <a14:foregroundMark x1="87063" y1="25568" x2="87063" y2="25568"/>
                        <a14:foregroundMark x1="83916" y1="27841" x2="83916" y2="27841"/>
                        <a14:foregroundMark x1="84615" y1="24432" x2="84615" y2="244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425" b="67554"/>
          <a:stretch/>
        </p:blipFill>
        <p:spPr>
          <a:xfrm>
            <a:off x="7220379" y="2794023"/>
            <a:ext cx="700278" cy="6480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1818" b="65341" l="60490" r="78322">
                        <a14:foregroundMark x1="68881" y1="39205" x2="68881" y2="39205"/>
                        <a14:foregroundMark x1="75175" y1="59659" x2="75175" y2="59659"/>
                        <a14:foregroundMark x1="72028" y1="55114" x2="72028" y2="55114"/>
                        <a14:foregroundMark x1="69930" y1="53977" x2="69930" y2="53977"/>
                        <a14:foregroundMark x1="70979" y1="59659" x2="70979" y2="59659"/>
                        <a14:foregroundMark x1="65385" y1="40341" x2="65385" y2="40341"/>
                        <a14:foregroundMark x1="65385" y1="40341" x2="65385" y2="40341"/>
                        <a14:backgroundMark x1="75874" y1="41477" x2="75874" y2="41477"/>
                        <a14:backgroundMark x1="66434" y1="60795" x2="66434" y2="60795"/>
                        <a14:backgroundMark x1="69580" y1="48864" x2="69580" y2="488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09" t="33810" r="19603" b="32380"/>
          <a:stretch/>
        </p:blipFill>
        <p:spPr>
          <a:xfrm>
            <a:off x="575841" y="10254917"/>
            <a:ext cx="717760" cy="7624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6475" b="63002" l="81324" r="97925">
                        <a14:foregroundMark x1="95105" y1="52273" x2="95105" y2="52273"/>
                        <a14:foregroundMark x1="93706" y1="46023" x2="93706" y2="46023"/>
                        <a14:foregroundMark x1="89860" y1="44886" x2="89860" y2="44886"/>
                        <a14:foregroundMark x1="90559" y1="47727" x2="90559" y2="47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9249" t="33159" b="33682"/>
          <a:stretch/>
        </p:blipFill>
        <p:spPr>
          <a:xfrm>
            <a:off x="503833" y="2750843"/>
            <a:ext cx="864096" cy="8496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68182" b="97159" l="41608" r="57343">
                        <a14:foregroundMark x1="43007" y1="83523" x2="43007" y2="83523"/>
                        <a14:foregroundMark x1="43007" y1="80114" x2="43007" y2="801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615" t="63998" r="40380" b="-4069"/>
          <a:stretch/>
        </p:blipFill>
        <p:spPr>
          <a:xfrm>
            <a:off x="7133222" y="12478223"/>
            <a:ext cx="859443" cy="105940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841" b="31818" l="41259" r="5909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730" r="41217" b="68987"/>
          <a:stretch/>
        </p:blipFill>
        <p:spPr>
          <a:xfrm>
            <a:off x="627093" y="8209037"/>
            <a:ext cx="668828" cy="669946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889" y="15715837"/>
            <a:ext cx="2664297" cy="199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32626" y="3605926"/>
            <a:ext cx="5040560" cy="388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798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RSU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Eakapan Buntham</dc:creator>
  <cp:lastModifiedBy>เอกพันธ์ บุญธรรม</cp:lastModifiedBy>
  <cp:revision>59</cp:revision>
  <dcterms:created xsi:type="dcterms:W3CDTF">2020-03-07T10:18:38Z</dcterms:created>
  <dcterms:modified xsi:type="dcterms:W3CDTF">2020-03-15T16:54:52Z</dcterms:modified>
</cp:coreProperties>
</file>